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Quicksand" charset="1" panose="00000500000000000000"/>
      <p:regular r:id="rId18"/>
    </p:embeddedFont>
    <p:embeddedFont>
      <p:font typeface="Quicksand Bold" charset="1" panose="00000800000000000000"/>
      <p:regular r:id="rId19"/>
    </p:embeddedFont>
    <p:embeddedFont>
      <p:font typeface="Quicksand Light" charset="1" panose="00000400000000000000"/>
      <p:regular r:id="rId20"/>
    </p:embeddedFont>
    <p:embeddedFont>
      <p:font typeface="Quicksand Medium" charset="1" panose="00000600000000000000"/>
      <p:regular r:id="rId21"/>
    </p:embeddedFont>
    <p:embeddedFont>
      <p:font typeface="Open Sans" charset="1" panose="00000000000000000000"/>
      <p:regular r:id="rId22"/>
    </p:embeddedFont>
    <p:embeddedFont>
      <p:font typeface="Open Sans Bold" charset="1" panose="00000000000000000000"/>
      <p:regular r:id="rId23"/>
    </p:embeddedFont>
    <p:embeddedFont>
      <p:font typeface="Open Sans Italics" charset="1" panose="00000000000000000000"/>
      <p:regular r:id="rId24"/>
    </p:embeddedFont>
    <p:embeddedFont>
      <p:font typeface="Open Sans Bold Italics" charset="1" panose="00000000000000000000"/>
      <p:regular r:id="rId25"/>
    </p:embeddedFont>
    <p:embeddedFont>
      <p:font typeface="Open Sans Light" charset="1" panose="00000000000000000000"/>
      <p:regular r:id="rId26"/>
    </p:embeddedFont>
    <p:embeddedFont>
      <p:font typeface="Open Sans Light Italics" charset="1" panose="00000000000000000000"/>
      <p:regular r:id="rId27"/>
    </p:embeddedFont>
    <p:embeddedFont>
      <p:font typeface="Open Sans Medium" charset="1" panose="00000000000000000000"/>
      <p:regular r:id="rId28"/>
    </p:embeddedFont>
    <p:embeddedFont>
      <p:font typeface="Open Sans Medium Italics" charset="1" panose="00000000000000000000"/>
      <p:regular r:id="rId29"/>
    </p:embeddedFont>
    <p:embeddedFont>
      <p:font typeface="Open Sans Semi-Bold" charset="1" panose="00000000000000000000"/>
      <p:regular r:id="rId30"/>
    </p:embeddedFont>
    <p:embeddedFont>
      <p:font typeface="Open Sans Semi-Bold Italics" charset="1" panose="00000000000000000000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  <p:embeddedFont>
      <p:font typeface="Be Vietnam" charset="1" panose="00000500000000000000"/>
      <p:regular r:id="rId34"/>
    </p:embeddedFont>
    <p:embeddedFont>
      <p:font typeface="Be Vietnam Italics" charset="1" panose="00000500000000000000"/>
      <p:regular r:id="rId35"/>
    </p:embeddedFont>
    <p:embeddedFont>
      <p:font typeface="Be Vietnam Thin" charset="1" panose="00000200000000000000"/>
      <p:regular r:id="rId36"/>
    </p:embeddedFont>
    <p:embeddedFont>
      <p:font typeface="Be Vietnam Thin Italics" charset="1" panose="00000300000000000000"/>
      <p:regular r:id="rId37"/>
    </p:embeddedFont>
    <p:embeddedFont>
      <p:font typeface="Be Vietnam Medium" charset="1" panose="00000600000000000000"/>
      <p:regular r:id="rId38"/>
    </p:embeddedFont>
    <p:embeddedFont>
      <p:font typeface="Be Vietnam Medium Italics" charset="1" panose="00000600000000000000"/>
      <p:regular r:id="rId39"/>
    </p:embeddedFont>
    <p:embeddedFont>
      <p:font typeface="Be Vietnam Ultra-Bold" charset="1" panose="00000900000000000000"/>
      <p:regular r:id="rId40"/>
    </p:embeddedFont>
    <p:embeddedFont>
      <p:font typeface="Be Vietnam Ultra-Bold Italics" charset="1" panose="000009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60" Target="slides/slide19.xml" Type="http://schemas.openxmlformats.org/officeDocument/2006/relationships/slide"/><Relationship Id="rId61" Target="slides/slide20.xml" Type="http://schemas.openxmlformats.org/officeDocument/2006/relationships/slide"/><Relationship Id="rId62" Target="slides/slide2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9200" y="5657281"/>
            <a:ext cx="5750608" cy="2050948"/>
          </a:xfrm>
          <a:custGeom>
            <a:avLst/>
            <a:gdLst/>
            <a:ahLst/>
            <a:cxnLst/>
            <a:rect r="r" b="b" t="t" l="l"/>
            <a:pathLst>
              <a:path h="2050948" w="5750608">
                <a:moveTo>
                  <a:pt x="0" y="0"/>
                </a:moveTo>
                <a:lnTo>
                  <a:pt x="5750608" y="0"/>
                </a:lnTo>
                <a:lnTo>
                  <a:pt x="5750608" y="2050948"/>
                </a:lnTo>
                <a:lnTo>
                  <a:pt x="0" y="2050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9115" r="0" b="-9127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9200" y="2486201"/>
            <a:ext cx="8853878" cy="26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RISK</a:t>
            </a:r>
          </a:p>
          <a:p>
            <a:pPr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ASSESSMENT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200" y="983107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PROGETTO S1/L5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67852"/>
            <a:ext cx="5837545" cy="79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MATTIA CHIRIATTI</a:t>
            </a: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MARCO D’ANTONI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THREAT MODELING - RETE WIFI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9634" y="3918752"/>
            <a:ext cx="15799666" cy="545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1. What are we working on?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 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Sviluppo software e gestione infrastrutture tecnologiche</a:t>
            </a: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 Medium"/>
              </a:rPr>
              <a:t> </a:t>
            </a: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2.What can go wrong?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 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Un criminale Informatico potrebbe accedere alla rete interna tramite la rete Wi-Fi condivisa e non segmentata</a:t>
            </a:r>
          </a:p>
          <a:p>
            <a:pPr>
              <a:lnSpc>
                <a:spcPts val="4859"/>
              </a:lnSpc>
            </a:pP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3.What are we going to do about it? 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Segmentazione della rete</a:t>
            </a:r>
          </a:p>
          <a:p>
            <a:pPr>
              <a:lnSpc>
                <a:spcPts val="4859"/>
              </a:lnSpc>
            </a:pP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4.Did we do a good job?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 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Testare la nuova rete per assicurare una corretta segmentazione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46432"/>
            <a:ext cx="1638089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FFFFFF"/>
                </a:solidFill>
                <a:latin typeface="Quicksand Medium"/>
              </a:rPr>
              <a:t>Per iniziare un’analisi del rischio di tipo top-down, ci avvaliamo del framework di Shostack, utilizzando le sue 4 domande per delineare la minaccia individuata nella fase preliminare, ovvero una minaccia legata alla rete Wi-Fi.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4186" y="3465655"/>
            <a:ext cx="4511529" cy="1677845"/>
            <a:chOff x="0" y="0"/>
            <a:chExt cx="1188222" cy="4419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8222" cy="441901"/>
            </a:xfrm>
            <a:custGeom>
              <a:avLst/>
              <a:gdLst/>
              <a:ahLst/>
              <a:cxnLst/>
              <a:rect r="r" b="b" t="t" l="l"/>
              <a:pathLst>
                <a:path h="441901" w="1188222">
                  <a:moveTo>
                    <a:pt x="0" y="0"/>
                  </a:moveTo>
                  <a:lnTo>
                    <a:pt x="1188222" y="0"/>
                  </a:lnTo>
                  <a:lnTo>
                    <a:pt x="1188222" y="441901"/>
                  </a:lnTo>
                  <a:lnTo>
                    <a:pt x="0" y="441901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8222" cy="480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DISPOSITIVI BYOD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RISK SCENARIO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88306" y="3465655"/>
            <a:ext cx="4511529" cy="1677845"/>
            <a:chOff x="0" y="0"/>
            <a:chExt cx="1188222" cy="4419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8222" cy="441901"/>
            </a:xfrm>
            <a:custGeom>
              <a:avLst/>
              <a:gdLst/>
              <a:ahLst/>
              <a:cxnLst/>
              <a:rect r="r" b="b" t="t" l="l"/>
              <a:pathLst>
                <a:path h="441901" w="1188222">
                  <a:moveTo>
                    <a:pt x="0" y="0"/>
                  </a:moveTo>
                  <a:lnTo>
                    <a:pt x="1188222" y="0"/>
                  </a:lnTo>
                  <a:lnTo>
                    <a:pt x="1188222" y="441901"/>
                  </a:lnTo>
                  <a:lnTo>
                    <a:pt x="0" y="441901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88222" cy="480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MALWARE, INSIDERS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52285" y="3465655"/>
            <a:ext cx="4511529" cy="1677845"/>
            <a:chOff x="0" y="0"/>
            <a:chExt cx="1188222" cy="4419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8222" cy="441901"/>
            </a:xfrm>
            <a:custGeom>
              <a:avLst/>
              <a:gdLst/>
              <a:ahLst/>
              <a:cxnLst/>
              <a:rect r="r" b="b" t="t" l="l"/>
              <a:pathLst>
                <a:path h="441901" w="1188222">
                  <a:moveTo>
                    <a:pt x="0" y="0"/>
                  </a:moveTo>
                  <a:lnTo>
                    <a:pt x="1188222" y="0"/>
                  </a:lnTo>
                  <a:lnTo>
                    <a:pt x="1188222" y="441901"/>
                  </a:lnTo>
                  <a:lnTo>
                    <a:pt x="0" y="441901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8222" cy="480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RETE INTERNA, DATI SENSIBILI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88306" y="7722605"/>
            <a:ext cx="4511529" cy="1677845"/>
            <a:chOff x="0" y="0"/>
            <a:chExt cx="1188222" cy="4419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8222" cy="441901"/>
            </a:xfrm>
            <a:custGeom>
              <a:avLst/>
              <a:gdLst/>
              <a:ahLst/>
              <a:cxnLst/>
              <a:rect r="r" b="b" t="t" l="l"/>
              <a:pathLst>
                <a:path h="441901" w="1188222">
                  <a:moveTo>
                    <a:pt x="0" y="0"/>
                  </a:moveTo>
                  <a:lnTo>
                    <a:pt x="1188222" y="0"/>
                  </a:lnTo>
                  <a:lnTo>
                    <a:pt x="1188222" y="441901"/>
                  </a:lnTo>
                  <a:lnTo>
                    <a:pt x="0" y="441901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88222" cy="480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BYOD INTRUSION/ ATTACCO ALLA RETE INTERNA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4079950" y="5699868"/>
            <a:ext cx="1661640" cy="16616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12165754" y="5714210"/>
            <a:ext cx="1900710" cy="16616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9124955" y="5699868"/>
            <a:ext cx="19045" cy="14667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15793"/>
            <a:ext cx="4992397" cy="3086100"/>
            <a:chOff x="0" y="0"/>
            <a:chExt cx="131487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870" cy="812800"/>
            </a:xfrm>
            <a:custGeom>
              <a:avLst/>
              <a:gdLst/>
              <a:ahLst/>
              <a:cxnLst/>
              <a:rect r="r" b="b" t="t" l="l"/>
              <a:pathLst>
                <a:path h="812800" w="1314870">
                  <a:moveTo>
                    <a:pt x="0" y="0"/>
                  </a:moveTo>
                  <a:lnTo>
                    <a:pt x="1314870" y="0"/>
                  </a:lnTo>
                  <a:lnTo>
                    <a:pt x="131487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F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1487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Stato Corrente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Scarsa protezione contro possibili attacchi provenienti da dispositivi BYOD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72449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RISK SCENARIO - GAP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66903" y="2696743"/>
            <a:ext cx="4992397" cy="3086100"/>
            <a:chOff x="0" y="0"/>
            <a:chExt cx="131487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870" cy="812800"/>
            </a:xfrm>
            <a:custGeom>
              <a:avLst/>
              <a:gdLst/>
              <a:ahLst/>
              <a:cxnLst/>
              <a:rect r="r" b="b" t="t" l="l"/>
              <a:pathLst>
                <a:path h="812800" w="1314870">
                  <a:moveTo>
                    <a:pt x="0" y="0"/>
                  </a:moveTo>
                  <a:lnTo>
                    <a:pt x="1314870" y="0"/>
                  </a:lnTo>
                  <a:lnTo>
                    <a:pt x="131487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487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Stato desiderato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Eliminazione dei dispositivi BYOD e susseguente miglioramento della protezione aziendale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8175569" y="4239793"/>
            <a:ext cx="1500820" cy="0"/>
          </a:xfrm>
          <a:prstGeom prst="line">
            <a:avLst/>
          </a:prstGeom>
          <a:ln cap="flat" w="3238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6795839" y="2222398"/>
            <a:ext cx="4745496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GAP - BYOD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6861316"/>
            <a:ext cx="4992397" cy="3086100"/>
            <a:chOff x="0" y="0"/>
            <a:chExt cx="131487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4870" cy="812800"/>
            </a:xfrm>
            <a:custGeom>
              <a:avLst/>
              <a:gdLst/>
              <a:ahLst/>
              <a:cxnLst/>
              <a:rect r="r" b="b" t="t" l="l"/>
              <a:pathLst>
                <a:path h="812800" w="1314870">
                  <a:moveTo>
                    <a:pt x="0" y="0"/>
                  </a:moveTo>
                  <a:lnTo>
                    <a:pt x="1314870" y="0"/>
                  </a:lnTo>
                  <a:lnTo>
                    <a:pt x="131487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FD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1487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Stato Corrente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Rete non segmentata e, quindi, non sicura in quanto condivisa fra i dipendenti e guest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66903" y="6842266"/>
            <a:ext cx="4992397" cy="3086100"/>
            <a:chOff x="0" y="0"/>
            <a:chExt cx="131487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4870" cy="812800"/>
            </a:xfrm>
            <a:custGeom>
              <a:avLst/>
              <a:gdLst/>
              <a:ahLst/>
              <a:cxnLst/>
              <a:rect r="r" b="b" t="t" l="l"/>
              <a:pathLst>
                <a:path h="812800" w="1314870">
                  <a:moveTo>
                    <a:pt x="0" y="0"/>
                  </a:moveTo>
                  <a:lnTo>
                    <a:pt x="1314870" y="0"/>
                  </a:lnTo>
                  <a:lnTo>
                    <a:pt x="131487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1487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Stato desiderato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Rete segmentata e sicura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175569" y="8385316"/>
            <a:ext cx="1500820" cy="0"/>
          </a:xfrm>
          <a:prstGeom prst="line">
            <a:avLst/>
          </a:prstGeom>
          <a:ln cap="flat" w="3238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6795839" y="6367921"/>
            <a:ext cx="5309533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GAP - WIFI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98616" y="3982432"/>
            <a:ext cx="10890768" cy="4563051"/>
            <a:chOff x="0" y="0"/>
            <a:chExt cx="2868350" cy="1201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8350" cy="1201791"/>
            </a:xfrm>
            <a:custGeom>
              <a:avLst/>
              <a:gdLst/>
              <a:ahLst/>
              <a:cxnLst/>
              <a:rect r="r" b="b" t="t" l="l"/>
              <a:pathLst>
                <a:path h="1201791" w="2868350">
                  <a:moveTo>
                    <a:pt x="0" y="0"/>
                  </a:moveTo>
                  <a:lnTo>
                    <a:pt x="2868350" y="0"/>
                  </a:lnTo>
                  <a:lnTo>
                    <a:pt x="2868350" y="1201791"/>
                  </a:lnTo>
                  <a:lnTo>
                    <a:pt x="0" y="1201791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68350" cy="1239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Delineare una nuova policy per eliminare i dispositivi BYOD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Informare i dipendenti sulle ragioni di questa scelta strategica aziendale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Valutazione sui possibili dispositivi da acquistare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Acquisto dei dispositivi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Implementazione sistemi di sicurezza nei dispositivi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Integrazione con riconoscimento a 2 fattori, come da compliance aziendale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Integrazione di un sistema di monitoraggio degli accessi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RISK SCENARIO - GAP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8197" y="2820843"/>
            <a:ext cx="3611606" cy="44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20"/>
              </a:lnSpc>
            </a:pPr>
            <a:r>
              <a:rPr lang="en-US" sz="3000" spc="-126">
                <a:solidFill>
                  <a:srgbClr val="FFFFFF"/>
                </a:solidFill>
                <a:latin typeface="Be Vietnam Ultra-Bold"/>
              </a:rPr>
              <a:t>ACTION PLAN - BYOD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98616" y="3982432"/>
            <a:ext cx="10890768" cy="4563051"/>
            <a:chOff x="0" y="0"/>
            <a:chExt cx="2868350" cy="1201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8350" cy="1201791"/>
            </a:xfrm>
            <a:custGeom>
              <a:avLst/>
              <a:gdLst/>
              <a:ahLst/>
              <a:cxnLst/>
              <a:rect r="r" b="b" t="t" l="l"/>
              <a:pathLst>
                <a:path h="1201791" w="2868350">
                  <a:moveTo>
                    <a:pt x="0" y="0"/>
                  </a:moveTo>
                  <a:lnTo>
                    <a:pt x="2868350" y="0"/>
                  </a:lnTo>
                  <a:lnTo>
                    <a:pt x="2868350" y="1201791"/>
                  </a:lnTo>
                  <a:lnTo>
                    <a:pt x="0" y="1201791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68350" cy="1239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Analisi della rete: individuazione del numero di sottoreti da creare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Segmentazione della rete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Messa in sicurezza della rete</a:t>
              </a:r>
            </a:p>
            <a:p>
              <a:pPr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Testing della segmentazione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RISK SCENARIO - GAP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03307" y="2820843"/>
            <a:ext cx="4281386" cy="44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20"/>
              </a:lnSpc>
            </a:pPr>
            <a:r>
              <a:rPr lang="en-US" sz="3000" spc="-126">
                <a:solidFill>
                  <a:srgbClr val="FFFFFF"/>
                </a:solidFill>
                <a:latin typeface="Be Vietnam Ultra-Bold"/>
              </a:rPr>
              <a:t>ACTION PLAN - RETE WIFI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9137" y="5370834"/>
            <a:ext cx="3557535" cy="3887466"/>
            <a:chOff x="0" y="0"/>
            <a:chExt cx="936964" cy="1023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FAF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1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Implementazione nuova policy per eliminazione dispositivi BYOD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12969" y="5370834"/>
            <a:ext cx="3557535" cy="3887466"/>
            <a:chOff x="0" y="0"/>
            <a:chExt cx="936964" cy="1023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2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Acquisto nuovi dispositivi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73801" y="5370834"/>
            <a:ext cx="3557535" cy="3887466"/>
            <a:chOff x="0" y="0"/>
            <a:chExt cx="936964" cy="10238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3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Messa in sicurezza dei nuovi asset aziendali</a:t>
              </a: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53658" y="5370834"/>
            <a:ext cx="3557535" cy="3887466"/>
            <a:chOff x="0" y="0"/>
            <a:chExt cx="936964" cy="10238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12DB1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4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Verifica della messa in sicurezza degli asset</a:t>
              </a: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4854" y="4014436"/>
            <a:ext cx="3086100" cy="1093934"/>
            <a:chOff x="0" y="0"/>
            <a:chExt cx="812800" cy="2881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FAFD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entro Giugno 2024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RISK SCENARIO - GAP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4283" y="2649105"/>
            <a:ext cx="3199433" cy="44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20"/>
              </a:lnSpc>
            </a:pPr>
            <a:r>
              <a:rPr lang="en-US" sz="3000" spc="-126">
                <a:solidFill>
                  <a:srgbClr val="FFFFFF"/>
                </a:solidFill>
                <a:latin typeface="Be Vietnam Ultra-Bold"/>
              </a:rPr>
              <a:t>ROADMAP - BYOD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448687" y="4014436"/>
            <a:ext cx="3086100" cy="1093934"/>
            <a:chOff x="0" y="0"/>
            <a:chExt cx="812800" cy="2881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entro Luglio 2024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09519" y="4014436"/>
            <a:ext cx="3086100" cy="1093934"/>
            <a:chOff x="0" y="0"/>
            <a:chExt cx="812800" cy="2881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entro Agosto 2024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789375" y="4014436"/>
            <a:ext cx="3086100" cy="1093934"/>
            <a:chOff x="0" y="0"/>
            <a:chExt cx="812800" cy="2881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12DB1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Settembre 2024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4294280" y="6963865"/>
            <a:ext cx="7733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9075305" y="6944815"/>
            <a:ext cx="7733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13656484" y="6982915"/>
            <a:ext cx="7733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614" y="5370834"/>
            <a:ext cx="3557535" cy="3887466"/>
            <a:chOff x="0" y="0"/>
            <a:chExt cx="936964" cy="1023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FAF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1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Analisi completa della rete Wi-Fi aziendale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60188" y="5370834"/>
            <a:ext cx="3557535" cy="3887466"/>
            <a:chOff x="0" y="0"/>
            <a:chExt cx="936964" cy="1023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2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Segmentazione della rete e testing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56042" y="5370834"/>
            <a:ext cx="3557535" cy="3887466"/>
            <a:chOff x="0" y="0"/>
            <a:chExt cx="936964" cy="10238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6964" cy="1023859"/>
            </a:xfrm>
            <a:custGeom>
              <a:avLst/>
              <a:gdLst/>
              <a:ahLst/>
              <a:cxnLst/>
              <a:rect r="r" b="b" t="t" l="l"/>
              <a:pathLst>
                <a:path h="1023859" w="936964">
                  <a:moveTo>
                    <a:pt x="0" y="0"/>
                  </a:moveTo>
                  <a:lnTo>
                    <a:pt x="936964" y="0"/>
                  </a:lnTo>
                  <a:lnTo>
                    <a:pt x="936964" y="1023859"/>
                  </a:lnTo>
                  <a:lnTo>
                    <a:pt x="0" y="1023859"/>
                  </a:lnTo>
                  <a:close/>
                </a:path>
              </a:pathLst>
            </a:custGeom>
            <a:solidFill>
              <a:srgbClr val="12DB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36964" cy="1061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FASE 4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Attivazione della nuova segmentazione di rete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8331" y="4014436"/>
            <a:ext cx="3086100" cy="1093934"/>
            <a:chOff x="0" y="0"/>
            <a:chExt cx="812800" cy="2881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FAFD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entro Giugno 2024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RISK SCENARIO - GAP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09393" y="2631931"/>
            <a:ext cx="3869213" cy="44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20"/>
              </a:lnSpc>
            </a:pPr>
            <a:r>
              <a:rPr lang="en-US" sz="3000" spc="-126">
                <a:solidFill>
                  <a:srgbClr val="FFFFFF"/>
                </a:solidFill>
                <a:latin typeface="Be Vietnam Ultra-Bold"/>
              </a:rPr>
              <a:t>ROADMAP - RETE WIFI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195906" y="4014436"/>
            <a:ext cx="3086100" cy="1093934"/>
            <a:chOff x="0" y="0"/>
            <a:chExt cx="812800" cy="2881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entro Agosto 2024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91760" y="4014436"/>
            <a:ext cx="3086100" cy="1093934"/>
            <a:chOff x="0" y="0"/>
            <a:chExt cx="812800" cy="2881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288114"/>
            </a:xfrm>
            <a:custGeom>
              <a:avLst/>
              <a:gdLst/>
              <a:ahLst/>
              <a:cxnLst/>
              <a:rect r="r" b="b" t="t" l="l"/>
              <a:pathLst>
                <a:path h="2881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8114"/>
                  </a:lnTo>
                  <a:lnTo>
                    <a:pt x="0" y="288114"/>
                  </a:lnTo>
                  <a:close/>
                </a:path>
              </a:pathLst>
            </a:custGeom>
            <a:solidFill>
              <a:srgbClr val="12DB1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32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Extra Bold"/>
                </a:rPr>
                <a:t>Settembre 2024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273189" y="6925765"/>
            <a:ext cx="7733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1286217" y="6944815"/>
            <a:ext cx="7733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6A2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7336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ANALISI SEMI-QUANTITATIVA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35882" y="2278238"/>
            <a:ext cx="13494395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Single Loss Expectancy o Asset Value per incidente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= €500.000*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Annual Rate of Occurrence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= 10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Annual Loss Expectancy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= SLE * ARO = €5.000.000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Fatturato annuo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= €10.400.000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Impatto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= ALE/Fatturato = 5.000.000/10.400.000 = 48.1%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Verosomiglianza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= 75%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691" y="9804135"/>
            <a:ext cx="1379324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</a:rPr>
              <a:t>*Per le stime: https://www.techcompany360.it/dati-di-mercato/byod-ma-quanto-mi-costi-i-numeri-della-sicurezza-violata-e-della-paura-in-un-report/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A2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0268" y="3152469"/>
            <a:ext cx="13367465" cy="3363804"/>
          </a:xfrm>
          <a:custGeom>
            <a:avLst/>
            <a:gdLst/>
            <a:ahLst/>
            <a:cxnLst/>
            <a:rect r="r" b="b" t="t" l="l"/>
            <a:pathLst>
              <a:path h="3363804" w="13367465">
                <a:moveTo>
                  <a:pt x="0" y="0"/>
                </a:moveTo>
                <a:lnTo>
                  <a:pt x="13367464" y="0"/>
                </a:lnTo>
                <a:lnTo>
                  <a:pt x="13367464" y="3363804"/>
                </a:lnTo>
                <a:lnTo>
                  <a:pt x="0" y="336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7336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ANALISI SEMI-QUANTITATIVA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1955" y="7327349"/>
            <a:ext cx="1763539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Basando la nostra analisi sulla NIST SP 800-30 Rev.1, Guide for Conducting Risk Assesment, Table G-4: Assessment Scale - Likelihood of Threat Event Resulting in Adverse Impacts, la probabilità legata all’evento avverso sull’azienda è Moderate, in quanto il suo tasso di Verosimiglianza è pari al 75%.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A2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336" y="2141966"/>
            <a:ext cx="11151353" cy="6738515"/>
          </a:xfrm>
          <a:custGeom>
            <a:avLst/>
            <a:gdLst/>
            <a:ahLst/>
            <a:cxnLst/>
            <a:rect r="r" b="b" t="t" l="l"/>
            <a:pathLst>
              <a:path h="6738515" w="11151353">
                <a:moveTo>
                  <a:pt x="0" y="0"/>
                </a:moveTo>
                <a:lnTo>
                  <a:pt x="11151353" y="0"/>
                </a:lnTo>
                <a:lnTo>
                  <a:pt x="11151353" y="6738515"/>
                </a:lnTo>
                <a:lnTo>
                  <a:pt x="0" y="673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80990" y="1887278"/>
            <a:ext cx="5527832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Basando la nostra analisi sulla NIST SP 800-30 Rev.1, Guide for Conducting Risk Assesment, Table H-3: Assessment Scale - Impact of Threat Events, l’impatto dell’evento avverso sull’azienda è Moderate, in quanto il suo tasso di Impatto è pari allo 48.1%.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7336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ANALISI SEMI-QUANTITATIVA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6085"/>
            <a:ext cx="8385935" cy="60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99"/>
              </a:lnSpc>
            </a:pPr>
            <a:r>
              <a:rPr lang="en-US" sz="4599" spc="-193">
                <a:solidFill>
                  <a:srgbClr val="3139A8"/>
                </a:solidFill>
                <a:latin typeface="Be Vietnam Ultra-Bold"/>
              </a:rPr>
              <a:t>TRACCIA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48989"/>
            <a:ext cx="8618315" cy="735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La vostra organizzazione vi ha incaricato di svolgere un risk assessment sulla seguente azienda.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Nome azienda: TechnoCorp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Settore: Tecnologia dell'informazione e servizi IT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Descrizione: TechnoCorp è un'azienda di medie dimensioni che opera nel settore IT, fornendo servizi di consulenza, sviluppo software e gestione di infrastrutture tecnologiche a clienti di diverse industrie. Fondata 15 anni fa, l'azienda conta circa 500 dipendenti distribuiti tra la sede centrale e 3 filiali regionali. Infrastruttura IT: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Rete aziendale con server interni che ospitano applicazioni aziendali critiche, database e sistemi di archiviazione dati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Utilizzo di cloud pubblici (AWS, Azure) per alcune applicazioni e servizi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Rete wireless per dipendenti e guest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Dispositivi personali (Bring Your Own Device) utilizzati dai dipendenti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Numerosi laptop e workstation per sviluppatori e consulenti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Sito web aziendale ospitato esternamente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Firewall Perimetrale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EDR/xDR su tutti i sistemi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A2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0200" y="2543336"/>
            <a:ext cx="11114360" cy="4364695"/>
          </a:xfrm>
          <a:custGeom>
            <a:avLst/>
            <a:gdLst/>
            <a:ahLst/>
            <a:cxnLst/>
            <a:rect r="r" b="b" t="t" l="l"/>
            <a:pathLst>
              <a:path h="4364695" w="11114360">
                <a:moveTo>
                  <a:pt x="0" y="0"/>
                </a:moveTo>
                <a:lnTo>
                  <a:pt x="11114360" y="0"/>
                </a:lnTo>
                <a:lnTo>
                  <a:pt x="11114360" y="4364695"/>
                </a:lnTo>
                <a:lnTo>
                  <a:pt x="0" y="436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303" y="7396044"/>
            <a:ext cx="1763539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Basando la nostra analisi sulla NIST SP 800-30 Rev.1, Guide for Conducting Risk Assesment, Table I-2: Assessment Scale - Level of Risk (Combination of Likelihood and Impact), il livello di rischio dell’evento avverso sull’azienda è Moderato, in quanto prodotto della combinazione di una Verosomiglianza di un Impatto Moderati.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7336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ANALISI SEMI-QUANTITATIVA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697480"/>
            <a:ext cx="7924800" cy="483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2124" y="416554"/>
            <a:ext cx="8385935" cy="61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00"/>
              </a:lnSpc>
            </a:pPr>
            <a:r>
              <a:rPr lang="en-US" sz="4600" spc="-193">
                <a:solidFill>
                  <a:srgbClr val="3139A8"/>
                </a:solidFill>
                <a:latin typeface="Be Vietnam Ultra-Bold"/>
              </a:rPr>
              <a:t>TRACCIA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2124" y="1218878"/>
            <a:ext cx="16758719" cy="858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Clienti e dati sensibili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TechnoCorp gestisce dati sensibili di clienti, come informazioni finanziarie, dati personali di dipendenti/clienti, proprietà intellettuale;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I principali clienti includono banche, assicurazioni, aziende sanitarie e produttori</a:t>
            </a:r>
          </a:p>
          <a:p>
            <a:pPr>
              <a:lnSpc>
                <a:spcPts val="3239"/>
              </a:lnSpc>
            </a:pP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Personale e accessi: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Amministratori di sistema con accesso totale all’infrastruttura;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Sviluppatori con accesso ai sistemi di sviluppo;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Personale di supporto tecnico con accesso limitato;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Consulenti e collaboratori esterni con credenziali di accesso;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Politica di password e autenticazione a due fattori implementata</a:t>
            </a:r>
          </a:p>
          <a:p>
            <a:pPr>
              <a:lnSpc>
                <a:spcPts val="3239"/>
              </a:lnSpc>
            </a:pP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Partendo dalla descrizione fornita, procedere con l’identificazione di uno scenario di rischio (Top-down) fino ad arrivare all’analisi del rischio di questo scenario.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Identificazione del rischio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Analisi degli asset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Analisi delle vulnerabilità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Analisi delle minacce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Modellazione delle minacce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Scenari di rischio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• Analisi del rischio qualitativa o semi-quantitativa 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Per le probabilità di occorrenza, statistiche e stime, affidatevi a fonti note o studi di settore.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90479"/>
            <a:ext cx="1000027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RISK IDENTIFICATION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46918"/>
            <a:ext cx="16758719" cy="407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Dopo una breve analisi, abbiamo individuato due rischi che coprono diverse categorie di rischi a livello organizzativo/aziendale, ovvero il rischio legato ai dispositivi BYOD e il rischio legato alla rete Wi-Fi condivisa fra dipendenti e guest.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I dispositivi BYOD implicano un rischio legato a infezioni da malware provenienti da reti esterne a quelle aziendali: non è insolito infatti per un malware scansionare l'intera rete a caccia di dispositivi o risorse vulnerabili, su cui installare eseguibili malevoli per prenderne il controllo.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In aggiunta, un dipendente potrebbe tramutarsi in una minaccia Insider, mettendo a repentaglio l’integrità e, più in generale, l’intera sicurezza dei dati sensibili aziendali.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Una rete Wi-Fi condivisa e non segmentata potrebbe essere facilmente vittima di un hacker, in quanto poco sicura e di quasi libero accesso nonostante il riconoscimento a due fattori o l’utilizzo di credenziali di accesso.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Medium"/>
              </a:rPr>
              <a:t>Le minacce, come anticipato, coprono diverse categorie di rischio: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72565" y="6059443"/>
            <a:ext cx="3309360" cy="843718"/>
            <a:chOff x="0" y="0"/>
            <a:chExt cx="871601" cy="2222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1601" cy="222214"/>
            </a:xfrm>
            <a:custGeom>
              <a:avLst/>
              <a:gdLst/>
              <a:ahLst/>
              <a:cxnLst/>
              <a:rect r="r" b="b" t="t" l="l"/>
              <a:pathLst>
                <a:path h="222214" w="871601">
                  <a:moveTo>
                    <a:pt x="0" y="0"/>
                  </a:moveTo>
                  <a:lnTo>
                    <a:pt x="871601" y="0"/>
                  </a:lnTo>
                  <a:lnTo>
                    <a:pt x="871601" y="222214"/>
                  </a:lnTo>
                  <a:lnTo>
                    <a:pt x="0" y="222214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71601" cy="260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91058" y="6133195"/>
            <a:ext cx="20895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139A8"/>
                </a:solidFill>
                <a:latin typeface="Canva Sans"/>
              </a:rPr>
              <a:t>Operativo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72565" y="7443059"/>
            <a:ext cx="3309360" cy="843718"/>
            <a:chOff x="0" y="0"/>
            <a:chExt cx="871601" cy="2222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1601" cy="222214"/>
            </a:xfrm>
            <a:custGeom>
              <a:avLst/>
              <a:gdLst/>
              <a:ahLst/>
              <a:cxnLst/>
              <a:rect r="r" b="b" t="t" l="l"/>
              <a:pathLst>
                <a:path h="222214" w="871601">
                  <a:moveTo>
                    <a:pt x="0" y="0"/>
                  </a:moveTo>
                  <a:lnTo>
                    <a:pt x="871601" y="0"/>
                  </a:lnTo>
                  <a:lnTo>
                    <a:pt x="871601" y="222214"/>
                  </a:lnTo>
                  <a:lnTo>
                    <a:pt x="0" y="222214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71601" cy="260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69126" y="7541386"/>
            <a:ext cx="29366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139A8"/>
                </a:solidFill>
                <a:latin typeface="Canva Sans"/>
              </a:rPr>
              <a:t>Cybersecurity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72565" y="8991627"/>
            <a:ext cx="3309360" cy="843718"/>
            <a:chOff x="0" y="0"/>
            <a:chExt cx="871601" cy="2222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1601" cy="222214"/>
            </a:xfrm>
            <a:custGeom>
              <a:avLst/>
              <a:gdLst/>
              <a:ahLst/>
              <a:cxnLst/>
              <a:rect r="r" b="b" t="t" l="l"/>
              <a:pathLst>
                <a:path h="222214" w="871601">
                  <a:moveTo>
                    <a:pt x="0" y="0"/>
                  </a:moveTo>
                  <a:lnTo>
                    <a:pt x="871601" y="0"/>
                  </a:lnTo>
                  <a:lnTo>
                    <a:pt x="871601" y="222214"/>
                  </a:lnTo>
                  <a:lnTo>
                    <a:pt x="0" y="222214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71601" cy="260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61851" y="9089954"/>
            <a:ext cx="15479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139A8"/>
                </a:solidFill>
                <a:latin typeface="Canva Sans"/>
              </a:rPr>
              <a:t>Privacy</a:t>
            </a:r>
          </a:p>
        </p:txBody>
      </p:sp>
      <p:sp>
        <p:nvSpPr>
          <p:cNvPr name="AutoShape 16" id="16"/>
          <p:cNvSpPr/>
          <p:nvPr/>
        </p:nvSpPr>
        <p:spPr>
          <a:xfrm>
            <a:off x="5915403" y="6414689"/>
            <a:ext cx="2078561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5915578" y="7975702"/>
            <a:ext cx="2078561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5915752" y="9432536"/>
            <a:ext cx="2078561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8603914" y="7493761"/>
            <a:ext cx="8292012" cy="10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1"/>
              </a:lnSpc>
            </a:pPr>
            <a:r>
              <a:rPr lang="en-US" sz="2599">
                <a:solidFill>
                  <a:srgbClr val="3139A8"/>
                </a:solidFill>
                <a:latin typeface="Quicksand"/>
              </a:rPr>
              <a:t>Compromissione della capacità di difesa da attacchi esterni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03914" y="9101828"/>
            <a:ext cx="8292012" cy="50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1"/>
              </a:lnSpc>
            </a:pPr>
            <a:r>
              <a:rPr lang="en-US" sz="2599">
                <a:solidFill>
                  <a:srgbClr val="3139A8"/>
                </a:solidFill>
                <a:latin typeface="Quicksand"/>
              </a:rPr>
              <a:t>Furto dei dati sensibili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03914" y="5967592"/>
            <a:ext cx="8292012" cy="10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1"/>
              </a:lnSpc>
            </a:pPr>
            <a:r>
              <a:rPr lang="en-US" sz="2599">
                <a:solidFill>
                  <a:srgbClr val="3139A8"/>
                </a:solidFill>
                <a:latin typeface="Quicksand"/>
              </a:rPr>
              <a:t>Compromissione dell’integrità dei dati e della rete aziendale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625" y="2508391"/>
            <a:ext cx="8834863" cy="5270217"/>
          </a:xfrm>
          <a:custGeom>
            <a:avLst/>
            <a:gdLst/>
            <a:ahLst/>
            <a:cxnLst/>
            <a:rect r="r" b="b" t="t" l="l"/>
            <a:pathLst>
              <a:path h="5270217" w="8834863">
                <a:moveTo>
                  <a:pt x="0" y="0"/>
                </a:moveTo>
                <a:lnTo>
                  <a:pt x="8834863" y="0"/>
                </a:lnTo>
                <a:lnTo>
                  <a:pt x="8834863" y="5270218"/>
                </a:lnTo>
                <a:lnTo>
                  <a:pt x="0" y="52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753"/>
            <a:ext cx="1005179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ANALISI DEGLI ASSET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35613" y="3707316"/>
            <a:ext cx="7708910" cy="332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139A8"/>
                </a:solidFill>
                <a:latin typeface="Canva Sans"/>
              </a:rPr>
              <a:t>Sito Aziendale Esterno: il valore unitario di questo asset comprende tutti i costi di manutenzione, gestione e cura dei dati sensibili all’interno del suo database;</a:t>
            </a:r>
          </a:p>
          <a:p>
            <a:pPr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139A8"/>
                </a:solidFill>
                <a:latin typeface="Canva Sans"/>
              </a:rPr>
              <a:t>Nella voce Server vanno considerati tutti i server descritti nella traccia;</a:t>
            </a:r>
          </a:p>
          <a:p>
            <a:pPr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139A8"/>
                </a:solidFill>
                <a:latin typeface="Canva Sans"/>
              </a:rPr>
              <a:t>L’alto numero di router è collegato all’alto numero di dispositivi che dovranno andare a gestire, fra quelli interni all’azienda e i dispositivi personali dei dipendenti.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6140" y="2314662"/>
            <a:ext cx="13675720" cy="7269941"/>
          </a:xfrm>
          <a:custGeom>
            <a:avLst/>
            <a:gdLst/>
            <a:ahLst/>
            <a:cxnLst/>
            <a:rect r="r" b="b" t="t" l="l"/>
            <a:pathLst>
              <a:path h="7269941" w="13675720">
                <a:moveTo>
                  <a:pt x="0" y="0"/>
                </a:moveTo>
                <a:lnTo>
                  <a:pt x="13675720" y="0"/>
                </a:lnTo>
                <a:lnTo>
                  <a:pt x="13675720" y="7269941"/>
                </a:lnTo>
                <a:lnTo>
                  <a:pt x="0" y="726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2493" y="3686319"/>
            <a:ext cx="14060188" cy="1248498"/>
            <a:chOff x="0" y="0"/>
            <a:chExt cx="3703095" cy="3288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3095" cy="328823"/>
            </a:xfrm>
            <a:custGeom>
              <a:avLst/>
              <a:gdLst/>
              <a:ahLst/>
              <a:cxnLst/>
              <a:rect r="r" b="b" t="t" l="l"/>
              <a:pathLst>
                <a:path h="328823" w="3703095">
                  <a:moveTo>
                    <a:pt x="0" y="0"/>
                  </a:moveTo>
                  <a:lnTo>
                    <a:pt x="3703095" y="0"/>
                  </a:lnTo>
                  <a:lnTo>
                    <a:pt x="3703095" y="328823"/>
                  </a:lnTo>
                  <a:lnTo>
                    <a:pt x="0" y="328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703095" cy="366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19753"/>
            <a:ext cx="1149440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ANALISI DELLE MINACCE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113906" y="8336105"/>
            <a:ext cx="14060188" cy="1248498"/>
            <a:chOff x="0" y="0"/>
            <a:chExt cx="3703095" cy="3288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03095" cy="328823"/>
            </a:xfrm>
            <a:custGeom>
              <a:avLst/>
              <a:gdLst/>
              <a:ahLst/>
              <a:cxnLst/>
              <a:rect r="r" b="b" t="t" l="l"/>
              <a:pathLst>
                <a:path h="328823" w="3703095">
                  <a:moveTo>
                    <a:pt x="0" y="0"/>
                  </a:moveTo>
                  <a:lnTo>
                    <a:pt x="3703095" y="0"/>
                  </a:lnTo>
                  <a:lnTo>
                    <a:pt x="3703095" y="328823"/>
                  </a:lnTo>
                  <a:lnTo>
                    <a:pt x="0" y="328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03095" cy="366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9075"/>
            <a:ext cx="141220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ANALISI DELLE VULNERABILITÀ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497330"/>
            <a:ext cx="16230600" cy="694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Bold"/>
              </a:rPr>
              <a:t>Principali Vulnerabilità</a:t>
            </a: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Bold"/>
              </a:rPr>
              <a:t>Server</a:t>
            </a:r>
          </a:p>
          <a:p>
            <a:pPr>
              <a:lnSpc>
                <a:spcPts val="3239"/>
              </a:lnSpc>
            </a:pP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CVE-2024-23897: https://cve.mitre.org/cgi-bin/cvename.cgi?name=CVE-2024-23897</a:t>
            </a: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Jenkins 2.441 e versioni precedenti, LTS 2.426.2 e versioni precedenti non disabilitano una funzionalità del parser dei comandi CLI che sostituisce un carattere "@" seguito da un percorso di file in un argomento con il contenuto del file, consentendo agli aggressori non autenticati di leggere file arbitrari sul File system del controller Jenkins.</a:t>
            </a:r>
          </a:p>
          <a:p>
            <a:pPr>
              <a:lnSpc>
                <a:spcPts val="3239"/>
              </a:lnSpc>
            </a:pP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CVE-2017-9841: https://cve.mitre.org/cgi-bin/cvename.cgi?name=CVE-2017-9841</a:t>
            </a: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Util/PHP/eval-stdin.php in PHPUnit prima della 4.8.28 e 5.x prima della 5.6.3 consente agli aggressori remoti di eseguire codice PHP arbitrario tramite dati HTTP POST che iniziano con una sottostringa "&lt;?php ", come dimostrato da un attacco su un sito con una cartella /vendor esposta, ovvero accesso esterno all'URI /vendor/phpunit/phpunit/src/Util/PHP/eval-stdin.php.</a:t>
            </a:r>
          </a:p>
          <a:p>
            <a:pPr>
              <a:lnSpc>
                <a:spcPts val="3239"/>
              </a:lnSpc>
            </a:pP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CVE-2021-3129: https://cve.mitre.org/cgi-bin/cvename.cgi?name=CVE-2021-3129</a:t>
            </a: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Ignition prima della versione 2.5.2, utilizzata in Laravel e altri prodotti, consente agli aggressori remoti non autenticati di eseguire codice arbitrario a causa dell'utilizzo non sicuro di file_get_contents() e file_put_contents(). Questo è sfruttabile sui siti che utilizzano la modalità debug con Laravel prima della 8.4.2.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17117"/>
            <a:ext cx="141220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6000" spc="-252">
                <a:solidFill>
                  <a:srgbClr val="3139A8"/>
                </a:solidFill>
                <a:latin typeface="Be Vietnam Ultra-Bold"/>
              </a:rPr>
              <a:t>ANALISI DELLE VULNERABILITÀ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53665"/>
            <a:ext cx="16230600" cy="489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CVE-2021-28481: https://cve.mitre.org/cgi-bin/cvename.cgi?name=CVE-2021-28481</a:t>
            </a: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Vulnerabilità legata all'esecuzione di codice in modalità remota di Microsoft Exchange Server</a:t>
            </a:r>
          </a:p>
          <a:p>
            <a:pPr>
              <a:lnSpc>
                <a:spcPts val="3239"/>
              </a:lnSpc>
            </a:pP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CVE-2021-26086: https://cve.mitre.org/cgi-bin/cvename.cgi?name=CVE-2021-26086</a:t>
            </a: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Le versioni interessate di Atlassian Jira Server e Data Center consentono agli aggressori remoti di leggere determinati file tramite una vulnerabilità di attraversamento del percorso nell'endpoint /WEB-INF/web.xml. Le versioni interessate sono precedenti alla versione 8.5.14, dalla versione 8.6.0 prima della 8.13.6 e dalla versione 8.14.0 prima della 8.16.1.</a:t>
            </a:r>
          </a:p>
          <a:p>
            <a:pPr>
              <a:lnSpc>
                <a:spcPts val="3239"/>
              </a:lnSpc>
            </a:pPr>
          </a:p>
          <a:p>
            <a:pPr>
              <a:lnSpc>
                <a:spcPts val="3239"/>
              </a:lnSpc>
            </a:pPr>
            <a:r>
              <a:rPr lang="en-US" sz="1999">
                <a:solidFill>
                  <a:srgbClr val="3139A8"/>
                </a:solidFill>
                <a:latin typeface="Quicksand Bold"/>
              </a:rPr>
              <a:t>Interazione con componenti esterni</a:t>
            </a:r>
          </a:p>
          <a:p>
            <a:pPr>
              <a:lnSpc>
                <a:spcPts val="3239"/>
              </a:lnSpc>
            </a:pP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Policy di sicurezza assenti per il BYOD troppo permissivo</a:t>
            </a:r>
          </a:p>
          <a:p>
            <a:pPr marL="431799" indent="-215899" lvl="1">
              <a:lnSpc>
                <a:spcPts val="3239"/>
              </a:lnSpc>
              <a:buFont typeface="Arial"/>
              <a:buChar char="•"/>
            </a:pPr>
            <a:r>
              <a:rPr lang="en-US" sz="1999">
                <a:solidFill>
                  <a:srgbClr val="3139A8"/>
                </a:solidFill>
                <a:latin typeface="Quicksand"/>
              </a:rPr>
              <a:t>Segmentazione assente fra la rete Wifi Interna ed Esterna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261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7770"/>
            <a:ext cx="132289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39"/>
              </a:lnSpc>
            </a:pPr>
            <a:r>
              <a:rPr lang="en-US" sz="6000" spc="-252">
                <a:solidFill>
                  <a:srgbClr val="FFFFFF"/>
                </a:solidFill>
                <a:latin typeface="Be Vietnam Ultra-Bold"/>
              </a:rPr>
              <a:t>THREAT MODELING - BYOD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9634" y="3918752"/>
            <a:ext cx="15799666" cy="545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1. What are we working on?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 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Sviluppo software e gestione infrastrutture tecnologiche</a:t>
            </a: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 Medium"/>
              </a:rPr>
              <a:t> </a:t>
            </a: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2.What can go wrong?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 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Dispositivi BYOD infetti, furto di dati sensibili</a:t>
            </a:r>
          </a:p>
          <a:p>
            <a:pPr>
              <a:lnSpc>
                <a:spcPts val="4859"/>
              </a:lnSpc>
            </a:pP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3.What are we going to do about it? 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Eliminazione dispositivi BYOD, limitazioni all’accesso ai dati</a:t>
            </a:r>
          </a:p>
          <a:p>
            <a:pPr>
              <a:lnSpc>
                <a:spcPts val="4859"/>
              </a:lnSpc>
            </a:pPr>
          </a:p>
          <a:p>
            <a:pPr>
              <a:lnSpc>
                <a:spcPts val="4859"/>
              </a:lnSpc>
            </a:pPr>
            <a:r>
              <a:rPr lang="en-US" sz="2999">
                <a:solidFill>
                  <a:srgbClr val="FFFFFF"/>
                </a:solidFill>
                <a:latin typeface="Quicksand"/>
              </a:rPr>
              <a:t>4.Did we do a good job?</a:t>
            </a:r>
            <a:r>
              <a:rPr lang="en-US" sz="2999">
                <a:solidFill>
                  <a:srgbClr val="FFFFFF"/>
                </a:solidFill>
                <a:latin typeface="Quicksand Medium"/>
              </a:rPr>
              <a:t> → </a:t>
            </a:r>
            <a:r>
              <a:rPr lang="en-US" sz="2999" u="sng">
                <a:solidFill>
                  <a:srgbClr val="FFFFFF"/>
                </a:solidFill>
                <a:latin typeface="Quicksand Medium"/>
              </a:rPr>
              <a:t>Controllo costante sul rispetto della policy BYOD, monitoraggio costante delle limitazioni all’accesso ai dati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46432"/>
            <a:ext cx="1638089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1999">
                <a:solidFill>
                  <a:srgbClr val="FFFFFF"/>
                </a:solidFill>
                <a:latin typeface="Quicksand Medium"/>
              </a:rPr>
              <a:t>Per iniziare un’analisi del rischio di tipo top-down, ci avvaliamo del framework di Shostack, utilizzando le sue 4 domande per delineare la minaccia individuata nella fase preliminare, ovvero una minaccia legata ai dispositivi BYOD.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DAGDx1NiiEQ</dc:identifier>
  <dcterms:modified xsi:type="dcterms:W3CDTF">2011-08-01T06:04:30Z</dcterms:modified>
  <cp:revision>1</cp:revision>
  <dc:title>Progetto S1/L5</dc:title>
</cp:coreProperties>
</file>